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49" r:id="rId2"/>
    <p:sldId id="293" r:id="rId3"/>
    <p:sldId id="346" r:id="rId4"/>
    <p:sldId id="279" r:id="rId5"/>
    <p:sldId id="350" r:id="rId6"/>
    <p:sldId id="285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395" r:id="rId18"/>
    <p:sldId id="462" r:id="rId19"/>
    <p:sldId id="463" r:id="rId20"/>
    <p:sldId id="465" r:id="rId21"/>
    <p:sldId id="466" r:id="rId22"/>
    <p:sldId id="467" r:id="rId23"/>
    <p:sldId id="464" r:id="rId24"/>
    <p:sldId id="468" r:id="rId25"/>
    <p:sldId id="469" r:id="rId26"/>
    <p:sldId id="351" r:id="rId27"/>
    <p:sldId id="354" r:id="rId28"/>
    <p:sldId id="471" r:id="rId29"/>
    <p:sldId id="352" r:id="rId30"/>
    <p:sldId id="355" r:id="rId31"/>
    <p:sldId id="472" r:id="rId32"/>
    <p:sldId id="393" r:id="rId33"/>
    <p:sldId id="356" r:id="rId34"/>
    <p:sldId id="473" r:id="rId35"/>
    <p:sldId id="474" r:id="rId36"/>
    <p:sldId id="475" r:id="rId37"/>
    <p:sldId id="476" r:id="rId38"/>
    <p:sldId id="428" r:id="rId39"/>
    <p:sldId id="353" r:id="rId4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EED"/>
    <a:srgbClr val="269FD3"/>
    <a:srgbClr val="66B6F0"/>
    <a:srgbClr val="22B1EF"/>
    <a:srgbClr val="2696D3"/>
    <a:srgbClr val="0C86B6"/>
    <a:srgbClr val="FFCCCC"/>
    <a:srgbClr val="FF9900"/>
    <a:srgbClr val="66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6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0D03E-A00B-4148-B7C4-0A80716CBB93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366F0-F63C-4B25-9331-7DFBF70FDB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3279-6BF8-46AE-A013-2EBBD1BE229F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486A-523A-4169-A026-E9B7C8D197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等腰三角形 20"/>
          <p:cNvSpPr/>
          <p:nvPr userDrawn="1"/>
        </p:nvSpPr>
        <p:spPr bwMode="auto">
          <a:xfrm flipV="1">
            <a:off x="755371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5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6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7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8987-91E6-4C67-A68C-FC6E7982C752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3314-406F-4B24-930B-8A8F20E77E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764CF-1DB2-4D4E-8540-3E4B36719D71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7F3B-30DA-4B9B-8D18-BD6E1D86FFE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20A5A-CCD8-409A-AB4C-A478FD21F718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7A5CC-AECD-4233-988E-9C9299CE12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34" name="等腰三角形 33"/>
          <p:cNvSpPr/>
          <p:nvPr userDrawn="1"/>
        </p:nvSpPr>
        <p:spPr bwMode="auto">
          <a:xfrm flipV="1">
            <a:off x="169589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9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0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2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3" name="等腰三角形 22"/>
          <p:cNvSpPr/>
          <p:nvPr userDrawn="1"/>
        </p:nvSpPr>
        <p:spPr bwMode="auto">
          <a:xfrm flipV="1">
            <a:off x="386433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矩形 35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8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9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0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1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42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24" name="等腰三角形 23"/>
          <p:cNvSpPr/>
          <p:nvPr userDrawn="1"/>
        </p:nvSpPr>
        <p:spPr bwMode="auto">
          <a:xfrm flipV="1">
            <a:off x="6050197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矩形 29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4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5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6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等腰三角形 23"/>
          <p:cNvSpPr/>
          <p:nvPr userDrawn="1"/>
        </p:nvSpPr>
        <p:spPr bwMode="auto">
          <a:xfrm flipV="1">
            <a:off x="7539363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 bwMode="auto">
          <a:xfrm>
            <a:off x="-14511" y="6502400"/>
            <a:ext cx="10602998" cy="14514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 userDrawn="1"/>
        </p:nvSpPr>
        <p:spPr bwMode="auto">
          <a:xfrm>
            <a:off x="11277631" y="6495144"/>
            <a:ext cx="921657" cy="15239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灯片编号占位符 2"/>
          <p:cNvSpPr txBox="1"/>
          <p:nvPr userDrawn="1"/>
        </p:nvSpPr>
        <p:spPr bwMode="auto">
          <a:xfrm>
            <a:off x="10360331" y="6341571"/>
            <a:ext cx="847844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fld id="{2CCF5A7F-EC20-4BA8-A62C-D8F3AF147111}" type="slidenum">
              <a:rPr lang="zh-CN" altLang="en-US" sz="3200" b="1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‹#›</a:t>
            </a:fld>
            <a:endParaRPr lang="zh-CN" altLang="en-US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 bwMode="auto">
          <a:xfrm>
            <a:off x="72897" y="625060"/>
            <a:ext cx="8740177" cy="45719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515974" y="111202"/>
            <a:ext cx="729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简介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2" name="TextBox 17"/>
          <p:cNvSpPr txBox="1"/>
          <p:nvPr userDrawn="1"/>
        </p:nvSpPr>
        <p:spPr>
          <a:xfrm>
            <a:off x="1295949" y="111202"/>
            <a:ext cx="1079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算法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3" name="TextBox 19"/>
          <p:cNvSpPr txBox="1"/>
          <p:nvPr userDrawn="1"/>
        </p:nvSpPr>
        <p:spPr>
          <a:xfrm>
            <a:off x="5238672" y="111202"/>
            <a:ext cx="1732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支持向量回归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4" name="等腰三角形 23"/>
          <p:cNvSpPr/>
          <p:nvPr userDrawn="1"/>
        </p:nvSpPr>
        <p:spPr bwMode="auto">
          <a:xfrm flipV="1">
            <a:off x="8445050" y="715621"/>
            <a:ext cx="198783" cy="152400"/>
          </a:xfrm>
          <a:prstGeom prst="triangl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TextBox 19"/>
          <p:cNvSpPr txBox="1"/>
          <p:nvPr userDrawn="1"/>
        </p:nvSpPr>
        <p:spPr>
          <a:xfrm>
            <a:off x="7021301" y="111202"/>
            <a:ext cx="1113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SVM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实践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9" name="TextBox 18"/>
          <p:cNvSpPr txBox="1"/>
          <p:nvPr userDrawn="1"/>
        </p:nvSpPr>
        <p:spPr>
          <a:xfrm>
            <a:off x="2426441" y="111202"/>
            <a:ext cx="276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与</a:t>
            </a:r>
            <a:r>
              <a:rPr lang="en-US" altLang="zh-CN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Logistic</a:t>
            </a:r>
            <a:r>
              <a:rPr lang="zh-CN" altLang="en-US" sz="20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回归的关系</a:t>
            </a:r>
            <a:endParaRPr lang="zh-CN" altLang="en-US" sz="2000" b="1" kern="1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0" name="TextBox 19"/>
          <p:cNvSpPr txBox="1"/>
          <p:nvPr userDrawn="1"/>
        </p:nvSpPr>
        <p:spPr>
          <a:xfrm>
            <a:off x="8185625" y="111202"/>
            <a:ext cx="70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</a:pPr>
            <a:r>
              <a:rPr lang="zh-CN" altLang="en-US" sz="2000" b="1" kern="1200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总结</a:t>
            </a:r>
            <a:endParaRPr lang="zh-CN" altLang="en-US" sz="2000" b="1" kern="1200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43940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33EB-063F-4D63-A402-718A06057984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351E7-F75D-4AA5-BB71-0C3D52630B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9EF3-9478-4275-BBE1-2BE3635C734D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A7F-EC20-4BA8-A62C-D8F3AF1471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14199-62FE-47FF-8A15-AC42A1175E45}" type="datetime1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6D73B-9BF6-4BD2-9345-3D928FF04A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59690"/>
            <a:ext cx="956310" cy="9563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15363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15377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8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5379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364" name="矩形 8"/>
          <p:cNvSpPr/>
          <p:nvPr/>
        </p:nvSpPr>
        <p:spPr bwMode="auto">
          <a:xfrm>
            <a:off x="4686300" y="2134394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5" name="矩形 9"/>
          <p:cNvSpPr>
            <a:spLocks noChangeArrowheads="1"/>
          </p:cNvSpPr>
          <p:nvPr/>
        </p:nvSpPr>
        <p:spPr bwMode="auto">
          <a:xfrm>
            <a:off x="12020550" y="2143919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6" name="等腰三角形 11"/>
          <p:cNvSpPr/>
          <p:nvPr/>
        </p:nvSpPr>
        <p:spPr bwMode="auto">
          <a:xfrm>
            <a:off x="5895975" y="2143919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7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8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369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5370" name="组合 23"/>
          <p:cNvGrpSpPr/>
          <p:nvPr/>
        </p:nvGrpSpPr>
        <p:grpSpPr bwMode="auto">
          <a:xfrm>
            <a:off x="5705475" y="2623344"/>
            <a:ext cx="885825" cy="887412"/>
            <a:chOff x="0" y="0"/>
            <a:chExt cx="1236662" cy="1236662"/>
          </a:xfrm>
        </p:grpSpPr>
        <p:pic>
          <p:nvPicPr>
            <p:cNvPr id="15375" name="组合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6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pic>
        <p:nvPicPr>
          <p:cNvPr id="15373" name="图片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998085" y="2578533"/>
            <a:ext cx="4342633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支持向量机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876924" y="3439197"/>
            <a:ext cx="289610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1800" b="1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Support Vector Machine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61" y="958912"/>
            <a:ext cx="6568479" cy="522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33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125" y="849745"/>
            <a:ext cx="6545751" cy="562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0974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310" y="1042469"/>
            <a:ext cx="6801381" cy="48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353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075" y="799839"/>
            <a:ext cx="6667851" cy="565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9004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15" y="1028731"/>
            <a:ext cx="6900170" cy="504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797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169" y="1571197"/>
            <a:ext cx="6757663" cy="36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8582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软间隔与线性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</a:p>
        </p:txBody>
      </p:sp>
      <p:sp>
        <p:nvSpPr>
          <p:cNvPr id="5" name="矩形 4"/>
          <p:cNvSpPr/>
          <p:nvPr/>
        </p:nvSpPr>
        <p:spPr>
          <a:xfrm>
            <a:off x="729673" y="20809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在实际问题当中常存在一些“噪声点”（如图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4.3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所示），采用线性可分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SVM 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解决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此类问题的过程中试图把这些“噪声点”也正确分类，往往影响模型的泛化能力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应当对模型放松要求，允许其在分类时出一点错误，这样会使模型的鲁棒性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更好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，这也是</a:t>
            </a:r>
            <a:r>
              <a:rPr lang="zh-CN" altLang="en-US" dirty="0">
                <a:solidFill>
                  <a:srgbClr val="00FFFF"/>
                </a:solidFill>
                <a:latin typeface="FandolSong-Regular-Identity-H"/>
              </a:rPr>
              <a:t>线性</a:t>
            </a:r>
            <a:r>
              <a:rPr lang="en-US" altLang="zh-CN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的基本出发点：即划分超平面虽然不能完全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分开所有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样本，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但是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可以使绝大多数样本正确被分类，其目标是软间隔最大化。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796" y="1733687"/>
            <a:ext cx="4295895" cy="39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167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47" y="977310"/>
            <a:ext cx="6695991" cy="522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752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262" y="1150938"/>
            <a:ext cx="6675476" cy="475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342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609" y="1695078"/>
            <a:ext cx="6972609" cy="259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97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0"/>
            <a:ext cx="44704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16388" name="组合 14"/>
          <p:cNvGrpSpPr/>
          <p:nvPr/>
        </p:nvGrpSpPr>
        <p:grpSpPr bwMode="auto">
          <a:xfrm>
            <a:off x="6018066" y="1376700"/>
            <a:ext cx="3789363" cy="723900"/>
            <a:chOff x="0" y="0"/>
            <a:chExt cx="3788681" cy="724147"/>
          </a:xfrm>
        </p:grpSpPr>
        <p:sp>
          <p:nvSpPr>
            <p:cNvPr id="16395" name="矩形 12"/>
            <p:cNvSpPr>
              <a:spLocks noChangeArrowheads="1"/>
            </p:cNvSpPr>
            <p:nvPr/>
          </p:nvSpPr>
          <p:spPr bwMode="auto">
            <a:xfrm>
              <a:off x="0" y="0"/>
              <a:ext cx="1092746" cy="61135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17421" name="文本框 13"/>
            <p:cNvSpPr txBox="1">
              <a:spLocks noChangeArrowheads="1"/>
            </p:cNvSpPr>
            <p:nvPr/>
          </p:nvSpPr>
          <p:spPr bwMode="auto">
            <a:xfrm>
              <a:off x="1107876" y="201681"/>
              <a:ext cx="2680805" cy="522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en-US" altLang="zh-CN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13" name="文本框 15"/>
          <p:cNvSpPr txBox="1">
            <a:spLocks noChangeArrowheads="1"/>
          </p:cNvSpPr>
          <p:nvPr/>
        </p:nvSpPr>
        <p:spPr bwMode="auto">
          <a:xfrm>
            <a:off x="6018066" y="2529700"/>
            <a:ext cx="35750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17414" name="文本框 16"/>
          <p:cNvSpPr txBox="1">
            <a:spLocks noChangeArrowheads="1"/>
          </p:cNvSpPr>
          <p:nvPr/>
        </p:nvSpPr>
        <p:spPr bwMode="auto">
          <a:xfrm>
            <a:off x="6018066" y="3178540"/>
            <a:ext cx="48069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5" name="文本框 17"/>
          <p:cNvSpPr txBox="1">
            <a:spLocks noChangeArrowheads="1"/>
          </p:cNvSpPr>
          <p:nvPr/>
        </p:nvSpPr>
        <p:spPr bwMode="auto">
          <a:xfrm>
            <a:off x="6018066" y="3827380"/>
            <a:ext cx="50509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logistic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回归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的关系</a:t>
            </a:r>
          </a:p>
        </p:txBody>
      </p:sp>
      <p:sp>
        <p:nvSpPr>
          <p:cNvPr id="17416" name="文本框 18"/>
          <p:cNvSpPr txBox="1">
            <a:spLocks noChangeArrowheads="1"/>
          </p:cNvSpPr>
          <p:nvPr/>
        </p:nvSpPr>
        <p:spPr bwMode="auto">
          <a:xfrm>
            <a:off x="6018065" y="4476220"/>
            <a:ext cx="50509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四、支持向量回归</a:t>
            </a:r>
          </a:p>
        </p:txBody>
      </p:sp>
      <p:cxnSp>
        <p:nvCxnSpPr>
          <p:cNvPr id="16394" name="直接连接符 22"/>
          <p:cNvCxnSpPr>
            <a:cxnSpLocks noChangeShapeType="1"/>
          </p:cNvCxnSpPr>
          <p:nvPr/>
        </p:nvCxnSpPr>
        <p:spPr bwMode="auto">
          <a:xfrm>
            <a:off x="5771328" y="2224425"/>
            <a:ext cx="3511550" cy="0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圆角矩形 7"/>
          <p:cNvSpPr>
            <a:spLocks noChangeArrowheads="1"/>
          </p:cNvSpPr>
          <p:nvPr/>
        </p:nvSpPr>
        <p:spPr bwMode="auto">
          <a:xfrm rot="2700000">
            <a:off x="331788" y="2235200"/>
            <a:ext cx="1250950" cy="1285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" name="任意多边形 8"/>
          <p:cNvSpPr/>
          <p:nvPr/>
        </p:nvSpPr>
        <p:spPr bwMode="auto">
          <a:xfrm rot="2700000">
            <a:off x="-668338" y="4121150"/>
            <a:ext cx="1335088" cy="1335088"/>
          </a:xfrm>
          <a:custGeom>
            <a:avLst/>
            <a:gdLst>
              <a:gd name="T0" fmla="*/ 0 w 1335134"/>
              <a:gd name="T1" fmla="*/ 0 h 1335134"/>
              <a:gd name="T2" fmla="*/ 1058749 w 1335134"/>
              <a:gd name="T3" fmla="*/ 0 h 1335134"/>
              <a:gd name="T4" fmla="*/ 1334904 w 1335134"/>
              <a:gd name="T5" fmla="*/ 276155 h 1335134"/>
              <a:gd name="T6" fmla="*/ 1334904 w 1335134"/>
              <a:gd name="T7" fmla="*/ 1334904 h 1335134"/>
              <a:gd name="T8" fmla="*/ 0 w 1335134"/>
              <a:gd name="T9" fmla="*/ 0 h 13351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5134" h="1335134">
                <a:moveTo>
                  <a:pt x="0" y="0"/>
                </a:moveTo>
                <a:lnTo>
                  <a:pt x="1058929" y="0"/>
                </a:lnTo>
                <a:cubicBezTo>
                  <a:pt x="1211473" y="0"/>
                  <a:pt x="1335134" y="123661"/>
                  <a:pt x="1335134" y="276205"/>
                </a:cubicBezTo>
                <a:lnTo>
                  <a:pt x="1335134" y="1335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圆角矩形 14"/>
          <p:cNvSpPr>
            <a:spLocks noChangeArrowheads="1"/>
          </p:cNvSpPr>
          <p:nvPr/>
        </p:nvSpPr>
        <p:spPr bwMode="auto">
          <a:xfrm rot="2700000">
            <a:off x="4763294" y="2721769"/>
            <a:ext cx="627063" cy="644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3" name="圆角矩形 15"/>
          <p:cNvSpPr>
            <a:spLocks noChangeArrowheads="1"/>
          </p:cNvSpPr>
          <p:nvPr/>
        </p:nvSpPr>
        <p:spPr bwMode="auto">
          <a:xfrm rot="2700000">
            <a:off x="989807" y="3877469"/>
            <a:ext cx="503237" cy="517525"/>
          </a:xfrm>
          <a:prstGeom prst="roundRect">
            <a:avLst>
              <a:gd name="adj" fmla="val 16667"/>
            </a:avLst>
          </a:prstGeom>
          <a:solidFill>
            <a:srgbClr val="5E58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4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2036763"/>
            <a:ext cx="3103562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44"/>
          <p:cNvSpPr/>
          <p:nvPr/>
        </p:nvSpPr>
        <p:spPr bwMode="auto">
          <a:xfrm>
            <a:off x="2046288" y="4291013"/>
            <a:ext cx="334962" cy="334962"/>
          </a:xfrm>
          <a:custGeom>
            <a:avLst/>
            <a:gdLst>
              <a:gd name="T0" fmla="*/ 0 w 175"/>
              <a:gd name="T1" fmla="*/ 2147483647 h 175"/>
              <a:gd name="T2" fmla="*/ 2147483647 w 175"/>
              <a:gd name="T3" fmla="*/ 2147483647 h 175"/>
              <a:gd name="T4" fmla="*/ 2147483647 w 175"/>
              <a:gd name="T5" fmla="*/ 2147483647 h 175"/>
              <a:gd name="T6" fmla="*/ 2147483647 w 175"/>
              <a:gd name="T7" fmla="*/ 0 h 175"/>
              <a:gd name="T8" fmla="*/ 0 w 175"/>
              <a:gd name="T9" fmla="*/ 2147483647 h 1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5" h="175">
                <a:moveTo>
                  <a:pt x="0" y="93"/>
                </a:moveTo>
                <a:lnTo>
                  <a:pt x="82" y="93"/>
                </a:lnTo>
                <a:lnTo>
                  <a:pt x="82" y="175"/>
                </a:lnTo>
                <a:lnTo>
                  <a:pt x="175" y="0"/>
                </a:lnTo>
                <a:lnTo>
                  <a:pt x="0" y="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文本框 17"/>
          <p:cNvSpPr txBox="1">
            <a:spLocks noChangeArrowheads="1"/>
          </p:cNvSpPr>
          <p:nvPr/>
        </p:nvSpPr>
        <p:spPr bwMode="auto">
          <a:xfrm>
            <a:off x="6018066" y="5125060"/>
            <a:ext cx="3125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SVM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 sz="2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6018066" y="5773899"/>
            <a:ext cx="3125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zh-CN" altLang="en-US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核函数与非线性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</a:p>
        </p:txBody>
      </p:sp>
      <p:sp>
        <p:nvSpPr>
          <p:cNvPr id="5" name="矩形 4"/>
          <p:cNvSpPr/>
          <p:nvPr/>
        </p:nvSpPr>
        <p:spPr>
          <a:xfrm>
            <a:off x="618838" y="148200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一般地，如果包含两个类别的样本集之间存在线性边界，那么建立线性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可以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得到较好的分类效果。但是一些情况下，如果问题本身不是线性可分的，即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边界是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非线性的，那么线性</a:t>
            </a:r>
            <a:r>
              <a:rPr lang="en-US" altLang="zh-CN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往往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效果不佳，此时需建立</a:t>
            </a: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</a:t>
            </a:r>
            <a:r>
              <a:rPr lang="en-US" altLang="zh-CN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对样本数据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非线性分类。</a:t>
            </a:r>
          </a:p>
          <a:p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首先看一个简单的例子，如图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4.4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（左）所示，一维空间中的样本点属于两个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类别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，分别用红色和蓝色表示不同类别。在这种情况下，无法用一个点（即一维空间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的超平面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）来将不同类别的样本分开，但是可用一条复杂的曲线将它们分为两个类别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。显然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，分类边界不是线性的。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514" y="2435979"/>
            <a:ext cx="4577062" cy="28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2319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9" y="1551832"/>
            <a:ext cx="6957526" cy="35928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468" y="1019699"/>
            <a:ext cx="3463218" cy="2083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572" y="3103418"/>
            <a:ext cx="2681427" cy="316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3184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66982" y="1379186"/>
            <a:ext cx="94580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如果可以找到合适的特征空间，便可以将原问题通过特征空间中线性超平面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进行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划分。然而实际问题中，一方面，构造合适的特征空间是非常困难的；另一方面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，特征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空间的构造方法可能并不唯一，如果处理不当，将会得到维数较大的特征空间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，此时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的计算量将变得复杂。因此有必要寻找合适的构造特征空间的方法，使得在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特征空间中能有效求解得到线性超平面，接下来介绍核方法解决这种问题。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核方法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</a:t>
            </a:r>
            <a:r>
              <a:rPr lang="zh-CN" altLang="en-US" sz="2400" dirty="0">
                <a:solidFill>
                  <a:srgbClr val="199EED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核函数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kernel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）构造特征空间，使得在新的特征空间中能有效</a:t>
            </a:r>
            <a:r>
              <a:rPr lang="zh-CN" altLang="en-US" sz="24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求解线性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超平面。在介绍核函数之前，有必要先对内积的概念进行介绍。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16297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25899"/>
          <a:stretch/>
        </p:blipFill>
        <p:spPr>
          <a:xfrm>
            <a:off x="2770285" y="1047627"/>
            <a:ext cx="6651430" cy="49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8603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589" y="1010615"/>
            <a:ext cx="6808822" cy="224466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862" y="3301461"/>
            <a:ext cx="6840636" cy="2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9194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2509" y="926605"/>
            <a:ext cx="54125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的处理方法是构造核函数以代替高维空间中的内积计算，在高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维特征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空间中解决原始空间中线性不可分的问题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具体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来说，在线性不可分的情况下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，首先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选择一个合适的核函数，核函数的作用是避免在高维空间中进行内积计算，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然后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在高维空间中执行线性可分的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，最终计算出最优的划分超平面，从而达到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把低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维空间中线性不可分的数据集进行分类的目的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316" y="3788927"/>
            <a:ext cx="7473368" cy="2695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624946" y="926605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核函数的选择在非线性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中至关重要，将影响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对数据集的分类效果。实际问题中，应当根据问题本身特征选择合适的核函数。表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en-US" altLang="zh-CN" sz="2000" i="1" dirty="0">
                <a:latin typeface="Times New Roman" panose="02020603050405020304" pitchFamily="18" charset="0"/>
                <a:ea typeface="楷体" panose="02010609060101010101" pitchFamily="49" charset="-122"/>
              </a:rPr>
              <a:t>.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1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给出了常用的几种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核函数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。</a:t>
            </a:r>
            <a:endParaRPr lang="en-US" altLang="zh-CN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注意，关于核函数的选择一直以来都是支持向量机研究的热点，通常情况下，高斯核函数是使用最多的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。采用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核函数而不是直接将样本集映射到特征空间的优势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在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,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无需明确指明映射函数，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并可以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避免计算高维空间中的内积，大大降低计算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量</a:t>
            </a:r>
            <a:endParaRPr lang="zh-CN" altLang="en-US" sz="2000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55957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272147" y="4084756"/>
            <a:ext cx="764770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logistic </a:t>
            </a: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回归的关系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152" y="1546921"/>
            <a:ext cx="7145696" cy="376398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479" y="1611247"/>
            <a:ext cx="7207043" cy="392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617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376348" y="4024263"/>
            <a:ext cx="9439305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支持向量回归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1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51198" y="4010582"/>
            <a:ext cx="5689604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简介</a:t>
            </a:r>
            <a:endParaRPr lang="en-US" altLang="zh-CN" sz="8000" b="1" dirty="0" smtClean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7746" y="2284581"/>
            <a:ext cx="9476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本节将介绍如何将支持向量机扩展到回归问题中，称为支持向量回归（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Support Vector 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Regression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SVR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），其思想与分类问题类似，不同之处在于支持向量回归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的目的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是要寻找一个超平面，在距离超平面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ϵ 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</a:rPr>
              <a:t>范围内尽可能的包含最多的样本点。</a:t>
            </a:r>
          </a:p>
        </p:txBody>
      </p:sp>
    </p:spTree>
  </p:cSld>
  <p:clrMapOvr>
    <a:masterClrMapping/>
  </p:clrMapOvr>
  <p:transition spd="slow"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965" y="857626"/>
            <a:ext cx="6523334" cy="561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5048"/>
      </p:ext>
    </p:extLst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4204" y="4084756"/>
            <a:ext cx="6423593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实践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79154"/>
      </p:ext>
    </p:extLst>
  </p:cSld>
  <p:clrMapOvr>
    <a:masterClrMapping/>
  </p:clrMapOvr>
  <p:transition spd="slow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031446" y="853683"/>
            <a:ext cx="2129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3200" b="1" dirty="0" smtClean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804" y="1438458"/>
            <a:ext cx="9579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R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语言中的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e1071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包可以实现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算法，算法实现流程如下：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7295" y="2295525"/>
            <a:ext cx="8075962" cy="3023087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 bwMode="auto">
          <a:xfrm flipV="1">
            <a:off x="2553802" y="5273480"/>
            <a:ext cx="7933223" cy="10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173" y="1913473"/>
            <a:ext cx="8087658" cy="3582452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1922307" y="1978337"/>
            <a:ext cx="7993218" cy="286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14341765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02455" y="853683"/>
            <a:ext cx="3187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Python </a:t>
            </a:r>
            <a:r>
              <a:rPr lang="zh-CN" altLang="en-US" sz="3200" b="1" dirty="0">
                <a:solidFill>
                  <a:schemeClr val="accent3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语言实践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804" y="1438458"/>
            <a:ext cx="10075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本节将基于莺尾花数据集，采用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sklearn.svm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中的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SVC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函数训练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一个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SVM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模型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,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算法实现流程如下：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46115"/>
          <a:stretch/>
        </p:blipFill>
        <p:spPr>
          <a:xfrm>
            <a:off x="1966448" y="2555782"/>
            <a:ext cx="8259104" cy="3032217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2036566" y="5587999"/>
            <a:ext cx="80772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6864456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 bwMode="auto">
          <a:xfrm>
            <a:off x="2057374" y="2512290"/>
            <a:ext cx="80772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5593" y="2512290"/>
            <a:ext cx="8200815" cy="25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5470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84204" y="4084756"/>
            <a:ext cx="6423593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30386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98230" y="5205487"/>
            <a:ext cx="11782971" cy="6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14463" y="1268522"/>
            <a:ext cx="936307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支持向量机一直是机器学习领域的研究热点，本章分别介绍了线性可分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、线性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SVM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、非线性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处理分类问题以及支持向量回归处理回归问题的相关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理论与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方法。支持向量机以间隔为基本出发点，通常采用凸优化理论求解，借助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SMO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算法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实现快速计算，利用核函数解决线性不可分问题，使得该方法较为广泛地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适用于实际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生产。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除本章介绍的几种基本方法之外，还有较多的扩展模型，如基于粒度划分方法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的粒度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Granular Support Vector Machines, GSVM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[59] [60]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；结合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模糊数学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与支持向量机的模糊支持向量机（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Fuzzy Support Vector 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FSVM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[61]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，此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类方法一定程度上可以克服噪声点对算法的影响；基于排序学习的排序支持向量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Ranking Support Vector 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RSVM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[62]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；孪生支持向量机（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Twin </a:t>
            </a:r>
            <a:r>
              <a:rPr lang="en-US" altLang="zh-CN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Support Vector 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Machines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TWSVM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[63] [64] [65]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，该方法提升了经典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SVM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的泛化性能</a:t>
            </a:r>
            <a:r>
              <a:rPr lang="zh-CN" altLang="en-US" sz="2000" dirty="0" smtClean="0">
                <a:latin typeface="Times New Roman" panose="02020603050405020304" pitchFamily="18" charset="0"/>
                <a:ea typeface="楷体" panose="02010609060101010101" pitchFamily="49" charset="-122"/>
              </a:rPr>
              <a:t>以及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计算效率，对大规模数据集具有较好的处理效果。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支持向量机相关算法库可参考：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LIBSVM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LIBLINEAR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e1071 </a:t>
            </a:r>
            <a:r>
              <a:rPr lang="zh-CN" altLang="en-US" sz="2000" dirty="0">
                <a:latin typeface="Times New Roman" panose="02020603050405020304" pitchFamily="18" charset="0"/>
                <a:ea typeface="楷体" panose="02010609060101010101" pitchFamily="49" charset="-122"/>
              </a:rPr>
              <a:t>等。</a:t>
            </a:r>
          </a:p>
        </p:txBody>
      </p:sp>
    </p:spTree>
    <p:extLst>
      <p:ext uri="{BB962C8B-B14F-4D97-AF65-F5344CB8AC3E}">
        <p14:creationId xmlns:p14="http://schemas.microsoft.com/office/powerpoint/2010/main" val="2790786255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98" y="1299618"/>
            <a:ext cx="3950789" cy="3950789"/>
          </a:xfrm>
          <a:prstGeom prst="rect">
            <a:avLst/>
          </a:prstGeom>
        </p:spPr>
      </p:pic>
      <p:grpSp>
        <p:nvGrpSpPr>
          <p:cNvPr id="59395" name="组合 4"/>
          <p:cNvGrpSpPr/>
          <p:nvPr/>
        </p:nvGrpSpPr>
        <p:grpSpPr bwMode="auto">
          <a:xfrm>
            <a:off x="0" y="333375"/>
            <a:ext cx="1489075" cy="419100"/>
            <a:chOff x="0" y="0"/>
            <a:chExt cx="1489439" cy="419100"/>
          </a:xfrm>
        </p:grpSpPr>
        <p:sp>
          <p:nvSpPr>
            <p:cNvPr id="59408" name="矩形 5"/>
            <p:cNvSpPr>
              <a:spLocks noChangeArrowheads="1"/>
            </p:cNvSpPr>
            <p:nvPr/>
          </p:nvSpPr>
          <p:spPr bwMode="auto">
            <a:xfrm>
              <a:off x="0" y="0"/>
              <a:ext cx="1260840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09" name="矩形 6"/>
            <p:cNvSpPr>
              <a:spLocks noChangeArrowheads="1"/>
            </p:cNvSpPr>
            <p:nvPr/>
          </p:nvSpPr>
          <p:spPr bwMode="auto">
            <a:xfrm>
              <a:off x="1317989" y="0"/>
              <a:ext cx="66675" cy="419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9410" name="矩形 7"/>
            <p:cNvSpPr>
              <a:spLocks noChangeArrowheads="1"/>
            </p:cNvSpPr>
            <p:nvPr/>
          </p:nvSpPr>
          <p:spPr bwMode="auto">
            <a:xfrm>
              <a:off x="1441813" y="219075"/>
              <a:ext cx="47626" cy="2000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396" name="矩形 8"/>
          <p:cNvSpPr/>
          <p:nvPr/>
        </p:nvSpPr>
        <p:spPr bwMode="auto">
          <a:xfrm>
            <a:off x="4686300" y="2287588"/>
            <a:ext cx="7105650" cy="1819275"/>
          </a:xfrm>
          <a:custGeom>
            <a:avLst/>
            <a:gdLst>
              <a:gd name="T0" fmla="*/ 0 w 6696075"/>
              <a:gd name="T1" fmla="*/ 0 h 1819275"/>
              <a:gd name="T2" fmla="*/ 9010271 w 6696075"/>
              <a:gd name="T3" fmla="*/ 19050 h 1819275"/>
              <a:gd name="T4" fmla="*/ 9010271 w 6696075"/>
              <a:gd name="T5" fmla="*/ 1809750 h 1819275"/>
              <a:gd name="T6" fmla="*/ 1510142 w 6696075"/>
              <a:gd name="T7" fmla="*/ 1819275 h 1819275"/>
              <a:gd name="T8" fmla="*/ 0 w 6696075"/>
              <a:gd name="T9" fmla="*/ 0 h 18192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696075" h="1819275">
                <a:moveTo>
                  <a:pt x="0" y="0"/>
                </a:moveTo>
                <a:lnTo>
                  <a:pt x="6696075" y="19050"/>
                </a:lnTo>
                <a:lnTo>
                  <a:pt x="6696075" y="1809750"/>
                </a:lnTo>
                <a:lnTo>
                  <a:pt x="1122277" y="18192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7" name="矩形 9"/>
          <p:cNvSpPr>
            <a:spLocks noChangeArrowheads="1"/>
          </p:cNvSpPr>
          <p:nvPr/>
        </p:nvSpPr>
        <p:spPr bwMode="auto">
          <a:xfrm>
            <a:off x="12020550" y="2297113"/>
            <a:ext cx="171450" cy="1800225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398" name="等腰三角形 11"/>
          <p:cNvSpPr/>
          <p:nvPr/>
        </p:nvSpPr>
        <p:spPr bwMode="auto">
          <a:xfrm>
            <a:off x="5895975" y="2297113"/>
            <a:ext cx="5895975" cy="1800225"/>
          </a:xfrm>
          <a:custGeom>
            <a:avLst/>
            <a:gdLst>
              <a:gd name="T0" fmla="*/ 0 w 5895976"/>
              <a:gd name="T1" fmla="*/ 1800225 h 1800225"/>
              <a:gd name="T2" fmla="*/ 3586166 w 5895976"/>
              <a:gd name="T3" fmla="*/ 0 h 1800225"/>
              <a:gd name="T4" fmla="*/ 5895971 w 5895976"/>
              <a:gd name="T5" fmla="*/ 1800225 h 1800225"/>
              <a:gd name="T6" fmla="*/ 0 w 5895976"/>
              <a:gd name="T7" fmla="*/ 1800225 h 18002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895976" h="1800225">
                <a:moveTo>
                  <a:pt x="0" y="1800225"/>
                </a:moveTo>
                <a:lnTo>
                  <a:pt x="3586171" y="0"/>
                </a:lnTo>
                <a:lnTo>
                  <a:pt x="5895976" y="1800225"/>
                </a:lnTo>
                <a:lnTo>
                  <a:pt x="0" y="180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399" name="矩形 14"/>
          <p:cNvSpPr>
            <a:spLocks noChangeArrowheads="1"/>
          </p:cNvSpPr>
          <p:nvPr/>
        </p:nvSpPr>
        <p:spPr bwMode="auto">
          <a:xfrm>
            <a:off x="0" y="6448425"/>
            <a:ext cx="12192000" cy="419100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0" name="矩形 17"/>
          <p:cNvSpPr>
            <a:spLocks noChangeArrowheads="1"/>
          </p:cNvSpPr>
          <p:nvPr/>
        </p:nvSpPr>
        <p:spPr bwMode="auto">
          <a:xfrm>
            <a:off x="9271000" y="6448425"/>
            <a:ext cx="2921000" cy="422275"/>
          </a:xfrm>
          <a:prstGeom prst="rect">
            <a:avLst/>
          </a:prstGeom>
          <a:solidFill>
            <a:srgbClr val="7773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9401" name="直角三角形 15"/>
          <p:cNvSpPr>
            <a:spLocks noChangeArrowheads="1"/>
          </p:cNvSpPr>
          <p:nvPr/>
        </p:nvSpPr>
        <p:spPr bwMode="auto">
          <a:xfrm rot="-2482782">
            <a:off x="9013825" y="6180138"/>
            <a:ext cx="622300" cy="544512"/>
          </a:xfrm>
          <a:prstGeom prst="rtTriangl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59402" name="组合 23"/>
          <p:cNvGrpSpPr/>
          <p:nvPr/>
        </p:nvGrpSpPr>
        <p:grpSpPr bwMode="auto">
          <a:xfrm>
            <a:off x="5705475" y="2776538"/>
            <a:ext cx="885825" cy="887412"/>
            <a:chOff x="0" y="0"/>
            <a:chExt cx="1236662" cy="1236662"/>
          </a:xfrm>
        </p:grpSpPr>
        <p:pic>
          <p:nvPicPr>
            <p:cNvPr id="59406" name="组合 2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126" y="343571"/>
              <a:ext cx="756779" cy="476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7" name="椭圆 22"/>
            <p:cNvSpPr>
              <a:spLocks noChangeArrowheads="1"/>
            </p:cNvSpPr>
            <p:nvPr/>
          </p:nvSpPr>
          <p:spPr bwMode="auto">
            <a:xfrm>
              <a:off x="0" y="0"/>
              <a:ext cx="1236662" cy="123666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9403" name="文本框 24"/>
          <p:cNvSpPr txBox="1">
            <a:spLocks noChangeArrowheads="1"/>
          </p:cNvSpPr>
          <p:nvPr/>
        </p:nvSpPr>
        <p:spPr bwMode="auto">
          <a:xfrm>
            <a:off x="7389345" y="2607581"/>
            <a:ext cx="30443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谢    谢！</a:t>
            </a:r>
          </a:p>
        </p:txBody>
      </p:sp>
      <p:sp>
        <p:nvSpPr>
          <p:cNvPr id="59404" name="矩形 25"/>
          <p:cNvSpPr>
            <a:spLocks noChangeArrowheads="1"/>
          </p:cNvSpPr>
          <p:nvPr/>
        </p:nvSpPr>
        <p:spPr bwMode="auto">
          <a:xfrm>
            <a:off x="8402637" y="3527338"/>
            <a:ext cx="1844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</a:rPr>
              <a:t>Thank   You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9405" name="图片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49438"/>
            <a:ext cx="4625975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694" y="956493"/>
            <a:ext cx="11263085" cy="481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对给定样本数据集进行分类处理通常有多种办法，如前面章节中介绍的：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GLM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McGLM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等，而支持向量机（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Support Vector Machine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）作为众多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分类器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中的一种，却有着其他分类器没有的优点，下面我们就来介绍一下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ts val="36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支持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向量机（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Support Vector Machine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）是一种基于统计学习理论的有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监督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新型学习机，是由前苏联教授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Vladimir </a:t>
            </a:r>
            <a:r>
              <a:rPr lang="en-US" altLang="zh-CN" sz="2400" dirty="0" err="1">
                <a:latin typeface="楷体" panose="02010609060101010101" pitchFamily="49" charset="-122"/>
                <a:ea typeface="楷体" panose="02010609060101010101" pitchFamily="49" charset="-122"/>
              </a:rPr>
              <a:t>N.Vapnik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[58]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于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1963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年在统计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学习理论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基础上提出的。支持向量机理论最初用来解决两类线性可分问题，之后逐步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推广到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多分类、非线性等问题。与传统学习方法不同，支持向量机是结构风险最小化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方法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的近似实现，是借助最优化方法来解决机器学习分类问题的新工具。在处理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线性可分问题时，其“对样本依赖小”、“不会过拟合”等优点使其成为了众多分类器当中的佼佼者。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187950" y="-9525"/>
            <a:ext cx="1816100" cy="26452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203372" y="1751311"/>
            <a:ext cx="1778000" cy="1778000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文本框 21"/>
          <p:cNvSpPr txBox="1"/>
          <p:nvPr/>
        </p:nvSpPr>
        <p:spPr>
          <a:xfrm>
            <a:off x="5362782" y="2078861"/>
            <a:ext cx="144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03372" y="6438900"/>
            <a:ext cx="1817882" cy="4831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61772" y="4040257"/>
            <a:ext cx="7068457" cy="101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80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算法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877836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  <a:r>
              <a:rPr lang="zh-CN" altLang="en-US" sz="3200" b="1" dirty="0" smtClean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基本内容</a:t>
            </a:r>
            <a:endParaRPr lang="en-US" altLang="zh-CN" sz="3200" b="1" dirty="0">
              <a:solidFill>
                <a:schemeClr val="accent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12" y="2089471"/>
            <a:ext cx="7103994" cy="31660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206" y="2089471"/>
            <a:ext cx="3611753" cy="358165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149794" y="693108"/>
            <a:ext cx="389241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线性可分</a:t>
            </a:r>
            <a:r>
              <a:rPr lang="en-US" altLang="zh-CN" sz="3200" b="1" dirty="0">
                <a:solidFill>
                  <a:schemeClr val="accent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SVM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8" y="1362054"/>
            <a:ext cx="6644497" cy="51335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865" y="1974101"/>
            <a:ext cx="4621137" cy="39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214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5" y="942110"/>
            <a:ext cx="6869148" cy="5305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27836"/>
          <a:stretch/>
        </p:blipFill>
        <p:spPr>
          <a:xfrm>
            <a:off x="2896269" y="1552220"/>
            <a:ext cx="6882334" cy="489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1543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852" y="1008201"/>
            <a:ext cx="6462296" cy="51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85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F73529"/>
      </a:accent1>
      <a:accent2>
        <a:srgbClr val="E8282E"/>
      </a:accent2>
      <a:accent3>
        <a:srgbClr val="BA2326"/>
      </a:accent3>
      <a:accent4>
        <a:srgbClr val="8B0C04"/>
      </a:accent4>
      <a:accent5>
        <a:srgbClr val="680801"/>
      </a:accent5>
      <a:accent6>
        <a:srgbClr val="B91318"/>
      </a:accent6>
      <a:hlink>
        <a:srgbClr val="F73529"/>
      </a:hlink>
      <a:folHlink>
        <a:srgbClr val="BFBFBF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2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0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1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2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3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3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 主题 1">
    <a:dk1>
      <a:srgbClr val="000000"/>
    </a:dk1>
    <a:lt1>
      <a:srgbClr val="FFFFFF"/>
    </a:lt1>
    <a:dk2>
      <a:srgbClr val="768395"/>
    </a:dk2>
    <a:lt2>
      <a:srgbClr val="F0F0F0"/>
    </a:lt2>
    <a:accent1>
      <a:srgbClr val="F73529"/>
    </a:accent1>
    <a:accent2>
      <a:srgbClr val="E8282E"/>
    </a:accent2>
    <a:accent3>
      <a:srgbClr val="BA2326"/>
    </a:accent3>
    <a:accent4>
      <a:srgbClr val="8B0C04"/>
    </a:accent4>
    <a:accent5>
      <a:srgbClr val="680801"/>
    </a:accent5>
    <a:accent6>
      <a:srgbClr val="B91318"/>
    </a:accent6>
    <a:hlink>
      <a:srgbClr val="F7352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1221</Words>
  <Application>Microsoft Office PowerPoint</Application>
  <PresentationFormat>宽屏</PresentationFormat>
  <Paragraphs>48</Paragraphs>
  <Slides>39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FandolSong-Regular-Identity-H</vt:lpstr>
      <vt:lpstr>楷体</vt:lpstr>
      <vt:lpstr>宋体</vt:lpstr>
      <vt:lpstr>微软雅黑</vt:lpstr>
      <vt:lpstr>Arial</vt:lpstr>
      <vt:lpstr>Calibri</vt:lpstr>
      <vt:lpstr>Calibri Light</vt:lpstr>
      <vt:lpstr>Roboto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互联网+时代：变革与创新</dc:title>
  <dc:creator>方匡南</dc:creator>
  <cp:lastModifiedBy>ASUS</cp:lastModifiedBy>
  <cp:revision>319</cp:revision>
  <dcterms:created xsi:type="dcterms:W3CDTF">2015-07-17T02:38:00Z</dcterms:created>
  <dcterms:modified xsi:type="dcterms:W3CDTF">2023-02-08T13:42:04Z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